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60" r:id="rId3"/>
    <p:sldId id="256" r:id="rId4"/>
    <p:sldId id="262" r:id="rId5"/>
    <p:sldId id="257" r:id="rId6"/>
    <p:sldId id="261" r:id="rId7"/>
    <p:sldId id="258" r:id="rId8"/>
    <p:sldId id="259"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6" d="100"/>
          <a:sy n="86" d="100"/>
        </p:scale>
        <p:origin x="-141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1C3A0F-853F-7A4A-AFB0-5168CB130A1A}" type="datetimeFigureOut">
              <a:rPr lang="en-US" smtClean="0"/>
              <a:t>7/22/16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600563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1C3A0F-853F-7A4A-AFB0-5168CB130A1A}" type="datetimeFigureOut">
              <a:rPr lang="en-US" smtClean="0"/>
              <a:t>7/22/16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357208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1C3A0F-853F-7A4A-AFB0-5168CB130A1A}" type="datetimeFigureOut">
              <a:rPr lang="en-US" smtClean="0"/>
              <a:t>7/22/16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1466336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1C3A0F-853F-7A4A-AFB0-5168CB130A1A}" type="datetimeFigureOut">
              <a:rPr lang="en-US" smtClean="0"/>
              <a:t>7/22/16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245565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1C3A0F-853F-7A4A-AFB0-5168CB130A1A}" type="datetimeFigureOut">
              <a:rPr lang="en-US" smtClean="0"/>
              <a:t>7/22/16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4202376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1C3A0F-853F-7A4A-AFB0-5168CB130A1A}" type="datetimeFigureOut">
              <a:rPr lang="en-US" smtClean="0"/>
              <a:t>7/22/16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654834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1C3A0F-853F-7A4A-AFB0-5168CB130A1A}" type="datetimeFigureOut">
              <a:rPr lang="en-US" smtClean="0"/>
              <a:t>7/22/16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68327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1C3A0F-853F-7A4A-AFB0-5168CB130A1A}" type="datetimeFigureOut">
              <a:rPr lang="en-US" smtClean="0"/>
              <a:t>7/22/16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2869384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1C3A0F-853F-7A4A-AFB0-5168CB130A1A}" type="datetimeFigureOut">
              <a:rPr lang="en-US" smtClean="0"/>
              <a:t>7/22/16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1010117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1C3A0F-853F-7A4A-AFB0-5168CB130A1A}" type="datetimeFigureOut">
              <a:rPr lang="en-US" smtClean="0"/>
              <a:t>7/22/16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1104977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1C3A0F-853F-7A4A-AFB0-5168CB130A1A}" type="datetimeFigureOut">
              <a:rPr lang="en-US" smtClean="0"/>
              <a:t>7/22/16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A8CB6-6240-2A4E-A6F1-1EAD32A0D7BC}" type="slidenum">
              <a:rPr lang="en-US" smtClean="0"/>
              <a:t>‹#›</a:t>
            </a:fld>
            <a:endParaRPr lang="en-US"/>
          </a:p>
        </p:txBody>
      </p:sp>
    </p:spTree>
    <p:extLst>
      <p:ext uri="{BB962C8B-B14F-4D97-AF65-F5344CB8AC3E}">
        <p14:creationId xmlns:p14="http://schemas.microsoft.com/office/powerpoint/2010/main" val="20180345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1C3A0F-853F-7A4A-AFB0-5168CB130A1A}" type="datetimeFigureOut">
              <a:rPr lang="en-US" smtClean="0"/>
              <a:t>7/22/16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0A8CB6-6240-2A4E-A6F1-1EAD32A0D7BC}" type="slidenum">
              <a:rPr lang="en-US" smtClean="0"/>
              <a:t>‹#›</a:t>
            </a:fld>
            <a:endParaRPr lang="en-US"/>
          </a:p>
        </p:txBody>
      </p:sp>
    </p:spTree>
    <p:extLst>
      <p:ext uri="{BB962C8B-B14F-4D97-AF65-F5344CB8AC3E}">
        <p14:creationId xmlns:p14="http://schemas.microsoft.com/office/powerpoint/2010/main" val="4060210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082" y="2411227"/>
            <a:ext cx="8229600" cy="1143000"/>
          </a:xfrm>
        </p:spPr>
        <p:txBody>
          <a:bodyPr>
            <a:normAutofit fontScale="90000"/>
          </a:bodyPr>
          <a:lstStyle/>
          <a:p>
            <a:r>
              <a:rPr lang="en-US" dirty="0" smtClean="0"/>
              <a:t>Three </a:t>
            </a:r>
            <a:r>
              <a:rPr lang="en-US" dirty="0"/>
              <a:t>F</a:t>
            </a:r>
            <a:r>
              <a:rPr lang="en-US" dirty="0" smtClean="0"/>
              <a:t>rench </a:t>
            </a:r>
            <a:r>
              <a:rPr lang="en-US" dirty="0"/>
              <a:t>M</a:t>
            </a:r>
            <a:r>
              <a:rPr lang="en-US" dirty="0" smtClean="0"/>
              <a:t>en and Two Americans</a:t>
            </a:r>
            <a:endParaRPr lang="en-US" dirty="0"/>
          </a:p>
        </p:txBody>
      </p:sp>
    </p:spTree>
    <p:extLst>
      <p:ext uri="{BB962C8B-B14F-4D97-AF65-F5344CB8AC3E}">
        <p14:creationId xmlns:p14="http://schemas.microsoft.com/office/powerpoint/2010/main" val="25461361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5688" y="274637"/>
            <a:ext cx="3612241" cy="3048216"/>
          </a:xfrm>
        </p:spPr>
        <p:txBody>
          <a:bodyPr>
            <a:noAutofit/>
          </a:bodyPr>
          <a:lstStyle/>
          <a:p>
            <a:pPr algn="l">
              <a:lnSpc>
                <a:spcPct val="110000"/>
              </a:lnSpc>
            </a:pPr>
            <a:r>
              <a:rPr lang="en-US" sz="1800" b="1" dirty="0" smtClean="0"/>
              <a:t>David </a:t>
            </a:r>
            <a:r>
              <a:rPr lang="en-US" sz="1800" b="1" dirty="0" err="1" smtClean="0"/>
              <a:t>Émile</a:t>
            </a:r>
            <a:r>
              <a:rPr lang="en-US" sz="1800" b="1" dirty="0" smtClean="0"/>
              <a:t> Durkheim</a:t>
            </a:r>
            <a:r>
              <a:rPr lang="en-US" sz="1800" dirty="0" smtClean="0"/>
              <a:t> (1858 – 1917) was a French sociologist and philosopher. He formally established the academic discipline and, with Marx and Weber, is cited as the father of modern social science.</a:t>
            </a:r>
            <a:endParaRPr lang="en-US" sz="1800" dirty="0"/>
          </a:p>
        </p:txBody>
      </p:sp>
      <p:pic>
        <p:nvPicPr>
          <p:cNvPr id="5" name="Picture 4" descr="prof44.jpg"/>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4905375" cy="6858000"/>
          </a:xfrm>
          <a:prstGeom prst="rect">
            <a:avLst/>
          </a:prstGeom>
        </p:spPr>
      </p:pic>
    </p:spTree>
    <p:extLst>
      <p:ext uri="{BB962C8B-B14F-4D97-AF65-F5344CB8AC3E}">
        <p14:creationId xmlns:p14="http://schemas.microsoft.com/office/powerpoint/2010/main" val="22813118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72522" y="428278"/>
            <a:ext cx="8136202" cy="595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10000"/>
              </a:lnSpc>
            </a:pPr>
            <a:r>
              <a:rPr lang="en-US" sz="1600" b="1" dirty="0" smtClean="0">
                <a:solidFill>
                  <a:srgbClr val="000000"/>
                </a:solidFill>
              </a:rPr>
              <a:t>Durkheim’s </a:t>
            </a:r>
            <a:r>
              <a:rPr lang="en-US" sz="1600" b="1" dirty="0">
                <a:solidFill>
                  <a:srgbClr val="000000"/>
                </a:solidFill>
              </a:rPr>
              <a:t>Methodology and </a:t>
            </a:r>
            <a:r>
              <a:rPr lang="en-US" sz="1600" b="1" dirty="0" smtClean="0">
                <a:solidFill>
                  <a:srgbClr val="000000"/>
                </a:solidFill>
              </a:rPr>
              <a:t>Theory</a:t>
            </a:r>
            <a:endParaRPr lang="en-US" sz="1600" dirty="0" smtClean="0">
              <a:solidFill>
                <a:srgbClr val="000000"/>
              </a:solidFill>
            </a:endParaRPr>
          </a:p>
          <a:p>
            <a:pPr algn="l">
              <a:lnSpc>
                <a:spcPct val="110000"/>
              </a:lnSpc>
            </a:pPr>
            <a:endParaRPr lang="en-US" sz="1600" dirty="0" smtClean="0">
              <a:solidFill>
                <a:srgbClr val="000000"/>
              </a:solidFill>
            </a:endParaRPr>
          </a:p>
          <a:p>
            <a:pPr marL="285750" indent="-285750" algn="l">
              <a:lnSpc>
                <a:spcPct val="110000"/>
              </a:lnSpc>
              <a:buFont typeface="Arial"/>
              <a:buChar char="•"/>
            </a:pPr>
            <a:r>
              <a:rPr lang="en-US" sz="1600" dirty="0" smtClean="0">
                <a:solidFill>
                  <a:srgbClr val="000000"/>
                </a:solidFill>
              </a:rPr>
              <a:t>Wanted </a:t>
            </a:r>
            <a:r>
              <a:rPr lang="en-US" sz="1600" dirty="0">
                <a:solidFill>
                  <a:srgbClr val="000000"/>
                </a:solidFill>
              </a:rPr>
              <a:t>sociology to be a legitimate </a:t>
            </a:r>
            <a:r>
              <a:rPr lang="en-US" sz="1600" dirty="0" smtClean="0">
                <a:solidFill>
                  <a:srgbClr val="000000"/>
                </a:solidFill>
              </a:rPr>
              <a:t>science</a:t>
            </a:r>
          </a:p>
          <a:p>
            <a:pPr algn="l">
              <a:lnSpc>
                <a:spcPct val="110000"/>
              </a:lnSpc>
            </a:pPr>
            <a:endParaRPr lang="en-US" sz="1600" dirty="0">
              <a:solidFill>
                <a:srgbClr val="000000"/>
              </a:solidFill>
            </a:endParaRPr>
          </a:p>
          <a:p>
            <a:pPr marL="285750" indent="-285750" algn="l">
              <a:lnSpc>
                <a:spcPct val="110000"/>
              </a:lnSpc>
              <a:buFont typeface="Arial"/>
              <a:buChar char="•"/>
            </a:pPr>
            <a:r>
              <a:rPr lang="en-US" sz="1600" dirty="0">
                <a:solidFill>
                  <a:srgbClr val="000000"/>
                </a:solidFill>
              </a:rPr>
              <a:t>Sociology should study phenomena attributed to society at large, rather than being limited to the specific actions of </a:t>
            </a:r>
            <a:r>
              <a:rPr lang="en-US" sz="1600" dirty="0" smtClean="0">
                <a:solidFill>
                  <a:srgbClr val="000000"/>
                </a:solidFill>
              </a:rPr>
              <a:t>individuals</a:t>
            </a:r>
          </a:p>
          <a:p>
            <a:pPr algn="l">
              <a:lnSpc>
                <a:spcPct val="110000"/>
              </a:lnSpc>
            </a:pPr>
            <a:endParaRPr lang="en-US" sz="1600" dirty="0">
              <a:solidFill>
                <a:srgbClr val="000000"/>
              </a:solidFill>
            </a:endParaRPr>
          </a:p>
          <a:p>
            <a:pPr marL="285750" indent="-285750" algn="l">
              <a:lnSpc>
                <a:spcPct val="110000"/>
              </a:lnSpc>
              <a:buFont typeface="Arial"/>
              <a:buChar char="•"/>
            </a:pPr>
            <a:r>
              <a:rPr lang="en-US" sz="1600" b="1" dirty="0" smtClean="0">
                <a:solidFill>
                  <a:srgbClr val="000000"/>
                </a:solidFill>
                <a:latin typeface="+mj-lt"/>
              </a:rPr>
              <a:t>Structural functionalism</a:t>
            </a:r>
            <a:r>
              <a:rPr lang="en-US" sz="1600" dirty="0" smtClean="0">
                <a:solidFill>
                  <a:srgbClr val="000000"/>
                </a:solidFill>
                <a:latin typeface="+mj-lt"/>
              </a:rPr>
              <a:t>, or simply </a:t>
            </a:r>
            <a:r>
              <a:rPr lang="en-US" sz="1600" b="1" dirty="0" smtClean="0">
                <a:solidFill>
                  <a:srgbClr val="000000"/>
                </a:solidFill>
                <a:latin typeface="+mj-lt"/>
              </a:rPr>
              <a:t>functionalism</a:t>
            </a:r>
            <a:r>
              <a:rPr lang="en-US" sz="1600" dirty="0" smtClean="0">
                <a:solidFill>
                  <a:srgbClr val="000000"/>
                </a:solidFill>
                <a:latin typeface="+mj-lt"/>
              </a:rPr>
              <a:t>, is a framework for building theory that sees society as a complex system whose parts work together to promote solidarity and stability</a:t>
            </a:r>
          </a:p>
          <a:p>
            <a:pPr marL="285750" indent="-285750" algn="l">
              <a:lnSpc>
                <a:spcPct val="110000"/>
              </a:lnSpc>
              <a:buFont typeface="Arial"/>
              <a:buChar char="•"/>
            </a:pPr>
            <a:endParaRPr lang="en-US" sz="1600" baseline="30000" dirty="0">
              <a:solidFill>
                <a:srgbClr val="000000"/>
              </a:solidFill>
              <a:latin typeface="+mj-lt"/>
            </a:endParaRPr>
          </a:p>
          <a:p>
            <a:pPr marL="285750" indent="-285750" algn="l">
              <a:lnSpc>
                <a:spcPct val="110000"/>
              </a:lnSpc>
              <a:buFont typeface="Arial"/>
              <a:buChar char="•"/>
            </a:pPr>
            <a:r>
              <a:rPr lang="en-US" sz="1600" baseline="30000" dirty="0" smtClean="0">
                <a:solidFill>
                  <a:srgbClr val="000000"/>
                </a:solidFill>
                <a:latin typeface="+mj-lt"/>
              </a:rPr>
              <a:t> </a:t>
            </a:r>
            <a:r>
              <a:rPr lang="en-US" sz="1600" dirty="0" smtClean="0">
                <a:solidFill>
                  <a:srgbClr val="000000"/>
                </a:solidFill>
                <a:latin typeface="+mj-lt"/>
              </a:rPr>
              <a:t>This approach looks at society through a macro-level orientation, which is a broad focus on the social structures that shape society as a whole, and believes that society has evolved like organisms; in terms of the function of its constituent elements; norms, customs, institutions, traditions.   Elements of society are a set of "organs" that work toward the proper functioning of the "body" as a whole</a:t>
            </a:r>
          </a:p>
          <a:p>
            <a:pPr algn="l">
              <a:lnSpc>
                <a:spcPct val="110000"/>
              </a:lnSpc>
            </a:pPr>
            <a:endParaRPr lang="en-US" sz="1600" dirty="0" smtClean="0">
              <a:solidFill>
                <a:srgbClr val="000000"/>
              </a:solidFill>
              <a:latin typeface="+mj-lt"/>
            </a:endParaRPr>
          </a:p>
          <a:p>
            <a:pPr marL="285750" indent="-285750" algn="l">
              <a:lnSpc>
                <a:spcPct val="110000"/>
              </a:lnSpc>
              <a:buFont typeface="Arial"/>
              <a:buChar char="•"/>
            </a:pPr>
            <a:r>
              <a:rPr lang="en-US" sz="1600" dirty="0" smtClean="0">
                <a:solidFill>
                  <a:srgbClr val="000000"/>
                </a:solidFill>
              </a:rPr>
              <a:t>Today, what </a:t>
            </a:r>
            <a:r>
              <a:rPr lang="en-US" sz="1600" dirty="0">
                <a:solidFill>
                  <a:srgbClr val="000000"/>
                </a:solidFill>
              </a:rPr>
              <a:t>is called </a:t>
            </a:r>
            <a:r>
              <a:rPr lang="en-US" sz="1600" dirty="0" smtClean="0">
                <a:solidFill>
                  <a:srgbClr val="000000"/>
                </a:solidFill>
              </a:rPr>
              <a:t>“structural law” </a:t>
            </a:r>
            <a:r>
              <a:rPr lang="en-US" sz="1600" dirty="0">
                <a:solidFill>
                  <a:srgbClr val="000000"/>
                </a:solidFill>
              </a:rPr>
              <a:t>by some sociologists is simply the phenomenon of aggregation: formatting and standardization of a great number of copies, stabilized by imitation and made available in a new form, such as code, dictionary, institution, custom.</a:t>
            </a:r>
          </a:p>
          <a:p>
            <a:pPr marL="285750" indent="-285750" algn="l">
              <a:lnSpc>
                <a:spcPct val="110000"/>
              </a:lnSpc>
              <a:buFont typeface="Arial"/>
              <a:buChar char="•"/>
            </a:pPr>
            <a:endParaRPr lang="en-US" sz="1600" dirty="0" smtClean="0">
              <a:solidFill>
                <a:srgbClr val="000000"/>
              </a:solidFill>
              <a:latin typeface="+mj-lt"/>
            </a:endParaRPr>
          </a:p>
        </p:txBody>
      </p:sp>
    </p:spTree>
    <p:extLst>
      <p:ext uri="{BB962C8B-B14F-4D97-AF65-F5344CB8AC3E}">
        <p14:creationId xmlns:p14="http://schemas.microsoft.com/office/powerpoint/2010/main" val="20271461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941" y="506139"/>
            <a:ext cx="8157883" cy="5470331"/>
          </a:xfrm>
        </p:spPr>
        <p:txBody>
          <a:bodyPr>
            <a:noAutofit/>
          </a:bodyPr>
          <a:lstStyle/>
          <a:p>
            <a:pPr marL="0" indent="0">
              <a:lnSpc>
                <a:spcPct val="110000"/>
              </a:lnSpc>
              <a:buNone/>
            </a:pPr>
            <a:r>
              <a:rPr lang="en-US" sz="1800" b="1" dirty="0" smtClean="0">
                <a:solidFill>
                  <a:srgbClr val="000000"/>
                </a:solidFill>
              </a:rPr>
              <a:t>OLD DEBATE – Naturalistic vs. Interpretive Social Science Research</a:t>
            </a:r>
          </a:p>
          <a:p>
            <a:pPr marL="0" indent="0">
              <a:lnSpc>
                <a:spcPct val="110000"/>
              </a:lnSpc>
              <a:buNone/>
            </a:pPr>
            <a:r>
              <a:rPr lang="en-US" sz="1800" b="1" dirty="0" smtClean="0">
                <a:solidFill>
                  <a:srgbClr val="000000"/>
                </a:solidFill>
              </a:rPr>
              <a:t>(quantitative vs. qualitative)</a:t>
            </a:r>
          </a:p>
          <a:p>
            <a:pPr marL="0" indent="0">
              <a:lnSpc>
                <a:spcPct val="110000"/>
              </a:lnSpc>
              <a:buNone/>
            </a:pPr>
            <a:endParaRPr lang="en-US" sz="1800" dirty="0" smtClean="0">
              <a:solidFill>
                <a:srgbClr val="000000"/>
              </a:solidFill>
            </a:endParaRPr>
          </a:p>
          <a:p>
            <a:pPr marL="285750" indent="-285750">
              <a:lnSpc>
                <a:spcPct val="110000"/>
              </a:lnSpc>
            </a:pPr>
            <a:r>
              <a:rPr lang="en-US" sz="1800" dirty="0" smtClean="0">
                <a:solidFill>
                  <a:srgbClr val="000000"/>
                </a:solidFill>
              </a:rPr>
              <a:t>Durkheim Studied </a:t>
            </a:r>
            <a:r>
              <a:rPr lang="en-US" sz="1800" dirty="0">
                <a:solidFill>
                  <a:srgbClr val="000000"/>
                </a:solidFill>
              </a:rPr>
              <a:t>Human </a:t>
            </a:r>
            <a:r>
              <a:rPr lang="en-US" sz="1800" dirty="0" smtClean="0">
                <a:solidFill>
                  <a:srgbClr val="000000"/>
                </a:solidFill>
              </a:rPr>
              <a:t>societies, in groups, to find “structures”</a:t>
            </a:r>
          </a:p>
          <a:p>
            <a:pPr marL="0" indent="0">
              <a:lnSpc>
                <a:spcPct val="110000"/>
              </a:lnSpc>
              <a:buNone/>
            </a:pPr>
            <a:endParaRPr lang="en-US" sz="1800" dirty="0">
              <a:solidFill>
                <a:srgbClr val="000000"/>
              </a:solidFill>
            </a:endParaRPr>
          </a:p>
          <a:p>
            <a:pPr marL="285750" indent="-285750">
              <a:lnSpc>
                <a:spcPct val="110000"/>
              </a:lnSpc>
            </a:pPr>
            <a:r>
              <a:rPr lang="en-US" sz="1800" dirty="0" smtClean="0">
                <a:solidFill>
                  <a:srgbClr val="000000"/>
                </a:solidFill>
              </a:rPr>
              <a:t>Research on Individuals should render QUALATATIVE/ interpretive results, because individuals might vary from the structure</a:t>
            </a:r>
          </a:p>
          <a:p>
            <a:pPr marL="0" indent="0">
              <a:lnSpc>
                <a:spcPct val="110000"/>
              </a:lnSpc>
              <a:buNone/>
            </a:pPr>
            <a:endParaRPr lang="en-US" sz="1800" dirty="0" smtClean="0">
              <a:solidFill>
                <a:srgbClr val="000000"/>
              </a:solidFill>
            </a:endParaRPr>
          </a:p>
          <a:p>
            <a:pPr marL="285750" indent="-285750">
              <a:lnSpc>
                <a:spcPct val="110000"/>
              </a:lnSpc>
            </a:pPr>
            <a:r>
              <a:rPr lang="en-US" sz="1800" dirty="0" smtClean="0">
                <a:solidFill>
                  <a:srgbClr val="000000"/>
                </a:solidFill>
              </a:rPr>
              <a:t>Research on Aggregate would produce quantities that point to larger pictures, the “structures” of society through institutions, norms, customs, etc.</a:t>
            </a:r>
          </a:p>
          <a:p>
            <a:pPr marL="0" indent="0">
              <a:lnSpc>
                <a:spcPct val="110000"/>
              </a:lnSpc>
              <a:buNone/>
            </a:pPr>
            <a:endParaRPr lang="en-US" sz="1800" dirty="0">
              <a:solidFill>
                <a:srgbClr val="000000"/>
              </a:solidFill>
            </a:endParaRPr>
          </a:p>
          <a:p>
            <a:pPr marL="285750" indent="-285750">
              <a:lnSpc>
                <a:spcPct val="110000"/>
              </a:lnSpc>
            </a:pPr>
            <a:r>
              <a:rPr lang="en-US" sz="1800" dirty="0">
                <a:solidFill>
                  <a:srgbClr val="000000"/>
                </a:solidFill>
              </a:rPr>
              <a:t>Natural </a:t>
            </a:r>
            <a:r>
              <a:rPr lang="en-US" sz="1800" dirty="0" smtClean="0">
                <a:solidFill>
                  <a:srgbClr val="000000"/>
                </a:solidFill>
              </a:rPr>
              <a:t>Sciences (biology, physics) had to use </a:t>
            </a:r>
            <a:r>
              <a:rPr lang="en-US" sz="1800" dirty="0">
                <a:solidFill>
                  <a:srgbClr val="000000"/>
                </a:solidFill>
              </a:rPr>
              <a:t>QUANTATATIVE research, because their subject was not accessible, </a:t>
            </a:r>
            <a:r>
              <a:rPr lang="en-US" sz="1800" dirty="0" smtClean="0">
                <a:solidFill>
                  <a:srgbClr val="000000"/>
                </a:solidFill>
              </a:rPr>
              <a:t>so  </a:t>
            </a:r>
            <a:r>
              <a:rPr lang="en-US" sz="1800" dirty="0">
                <a:solidFill>
                  <a:srgbClr val="000000"/>
                </a:solidFill>
              </a:rPr>
              <a:t>they used statistical </a:t>
            </a:r>
            <a:r>
              <a:rPr lang="en-US" sz="1800" dirty="0" smtClean="0">
                <a:solidFill>
                  <a:srgbClr val="000000"/>
                </a:solidFill>
              </a:rPr>
              <a:t>means </a:t>
            </a:r>
            <a:r>
              <a:rPr lang="en-US" sz="1800" dirty="0">
                <a:solidFill>
                  <a:srgbClr val="000000"/>
                </a:solidFill>
              </a:rPr>
              <a:t>to generate </a:t>
            </a:r>
            <a:r>
              <a:rPr lang="en-US" sz="1800" dirty="0" smtClean="0">
                <a:solidFill>
                  <a:srgbClr val="000000"/>
                </a:solidFill>
              </a:rPr>
              <a:t>conclusions </a:t>
            </a:r>
            <a:r>
              <a:rPr lang="en-US" sz="1800" dirty="0">
                <a:solidFill>
                  <a:srgbClr val="000000"/>
                </a:solidFill>
              </a:rPr>
              <a:t>about the structure of </a:t>
            </a:r>
            <a:r>
              <a:rPr lang="en-US" sz="1800" dirty="0" smtClean="0">
                <a:solidFill>
                  <a:srgbClr val="000000"/>
                </a:solidFill>
              </a:rPr>
              <a:t>natural societies, or </a:t>
            </a:r>
            <a:r>
              <a:rPr lang="en-US" sz="1800" dirty="0">
                <a:solidFill>
                  <a:srgbClr val="000000"/>
                </a:solidFill>
              </a:rPr>
              <a:t>Laws of </a:t>
            </a:r>
            <a:r>
              <a:rPr lang="en-US" sz="1800" dirty="0" smtClean="0">
                <a:solidFill>
                  <a:srgbClr val="000000"/>
                </a:solidFill>
              </a:rPr>
              <a:t>Nature</a:t>
            </a:r>
          </a:p>
          <a:p>
            <a:pPr marL="0" indent="0">
              <a:lnSpc>
                <a:spcPct val="110000"/>
              </a:lnSpc>
              <a:buNone/>
            </a:pPr>
            <a:endParaRPr lang="en-US" sz="1800" dirty="0" smtClean="0">
              <a:solidFill>
                <a:srgbClr val="000000"/>
              </a:solidFill>
            </a:endParaRPr>
          </a:p>
          <a:p>
            <a:pPr marL="285750" indent="-285750">
              <a:lnSpc>
                <a:spcPct val="110000"/>
              </a:lnSpc>
            </a:pPr>
            <a:endParaRPr lang="en-US" sz="1800" dirty="0">
              <a:solidFill>
                <a:srgbClr val="000000"/>
              </a:solidFill>
            </a:endParaRPr>
          </a:p>
          <a:p>
            <a:endParaRPr lang="en-US" sz="1800" dirty="0"/>
          </a:p>
        </p:txBody>
      </p:sp>
    </p:spTree>
    <p:extLst>
      <p:ext uri="{BB962C8B-B14F-4D97-AF65-F5344CB8AC3E}">
        <p14:creationId xmlns:p14="http://schemas.microsoft.com/office/powerpoint/2010/main" val="38835597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gabriel_tarde.jpg"/>
          <p:cNvPicPr>
            <a:picLocks noGrp="1" noChangeAspect="1"/>
          </p:cNvPicPr>
          <p:nvPr>
            <p:ph idx="1"/>
          </p:nvPr>
        </p:nvPicPr>
        <p:blipFill rotWithShape="1">
          <a:blip r:embed="rId2">
            <a:extLst>
              <a:ext uri="{28A0092B-C50C-407E-A947-70E740481C1C}">
                <a14:useLocalDpi xmlns:a14="http://schemas.microsoft.com/office/drawing/2010/main" val="0"/>
              </a:ext>
            </a:extLst>
          </a:blip>
          <a:srcRect l="-972" r="-447"/>
          <a:stretch/>
        </p:blipFill>
        <p:spPr>
          <a:xfrm>
            <a:off x="-236768" y="0"/>
            <a:ext cx="5844814" cy="6858000"/>
          </a:xfrm>
        </p:spPr>
      </p:pic>
      <p:sp>
        <p:nvSpPr>
          <p:cNvPr id="8" name="TextBox 7"/>
          <p:cNvSpPr txBox="1"/>
          <p:nvPr/>
        </p:nvSpPr>
        <p:spPr>
          <a:xfrm>
            <a:off x="5789482" y="878061"/>
            <a:ext cx="3051436" cy="3416320"/>
          </a:xfrm>
          <a:prstGeom prst="rect">
            <a:avLst/>
          </a:prstGeom>
          <a:noFill/>
        </p:spPr>
        <p:txBody>
          <a:bodyPr wrap="square" rtlCol="0">
            <a:spAutoFit/>
          </a:bodyPr>
          <a:lstStyle/>
          <a:p>
            <a:r>
              <a:rPr lang="en-US" b="1" dirty="0" smtClean="0"/>
              <a:t>Gabriel </a:t>
            </a:r>
            <a:r>
              <a:rPr lang="en-US" b="1" dirty="0" err="1" smtClean="0"/>
              <a:t>Tarde</a:t>
            </a:r>
            <a:r>
              <a:rPr lang="en-US" dirty="0" smtClean="0"/>
              <a:t> (1843 – 1904) was a French sociologist, criminologist and social psychologist who conceived sociology as based on small psychological interactions among individuals (much as if it were chemistry), the fundamental forces being imitation and innovation.  Forged ideas such as the “group mind.”</a:t>
            </a:r>
            <a:endParaRPr lang="en-US" dirty="0"/>
          </a:p>
        </p:txBody>
      </p:sp>
    </p:spTree>
    <p:extLst>
      <p:ext uri="{BB962C8B-B14F-4D97-AF65-F5344CB8AC3E}">
        <p14:creationId xmlns:p14="http://schemas.microsoft.com/office/powerpoint/2010/main" val="4944782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104589" y="383935"/>
            <a:ext cx="8845176" cy="5903155"/>
          </a:xfrm>
          <a:prstGeom prst="rect">
            <a:avLst/>
          </a:prstGeom>
          <a:noFill/>
        </p:spPr>
        <p:txBody>
          <a:bodyPr wrap="square" rtlCol="0">
            <a:spAutoFit/>
          </a:bodyPr>
          <a:lstStyle/>
          <a:p>
            <a:pPr marL="0" indent="0">
              <a:buNone/>
            </a:pPr>
            <a:r>
              <a:rPr lang="en-US" sz="1600" b="1" dirty="0" err="1" smtClean="0"/>
              <a:t>Tarde</a:t>
            </a:r>
            <a:r>
              <a:rPr lang="en-US" sz="1600" b="1" dirty="0" smtClean="0"/>
              <a:t>’ Differences in Methodology and Theory</a:t>
            </a:r>
          </a:p>
          <a:p>
            <a:endParaRPr lang="en-US" sz="1600" dirty="0" smtClean="0"/>
          </a:p>
          <a:p>
            <a:r>
              <a:rPr lang="en-US" sz="1600" dirty="0" smtClean="0"/>
              <a:t>“Everything is a Society” - both natural and social can be measured QUANTITATIVELY, but in a way where we can see them </a:t>
            </a:r>
            <a:r>
              <a:rPr lang="en-US" sz="1600" u="sng" dirty="0" smtClean="0"/>
              <a:t>both</a:t>
            </a:r>
            <a:r>
              <a:rPr lang="en-US" sz="1600" dirty="0" smtClean="0"/>
              <a:t> at once.  Wanted to remove the ideas of aggregate and individual.</a:t>
            </a:r>
          </a:p>
          <a:p>
            <a:endParaRPr lang="en-US" sz="1600" dirty="0"/>
          </a:p>
          <a:p>
            <a:r>
              <a:rPr lang="en-US" sz="1600" dirty="0"/>
              <a:t>Unlike biology, humans are accessible, we can study them closer, the more intimate with individual, the more discrete quantities we will find </a:t>
            </a:r>
            <a:endParaRPr lang="en-US" sz="1600" dirty="0" smtClean="0"/>
          </a:p>
          <a:p>
            <a:endParaRPr lang="en-US" sz="1600" dirty="0"/>
          </a:p>
          <a:p>
            <a:r>
              <a:rPr lang="en-US" sz="1600" dirty="0" smtClean="0"/>
              <a:t>There is no Law of Nature, no overall scheme put upon us from above</a:t>
            </a:r>
          </a:p>
          <a:p>
            <a:endParaRPr lang="en-US" sz="1600" dirty="0"/>
          </a:p>
          <a:p>
            <a:r>
              <a:rPr lang="en-US" sz="1600" dirty="0" smtClean="0"/>
              <a:t>The individual is not an atom of the whole, but a </a:t>
            </a:r>
            <a:r>
              <a:rPr lang="en-US" sz="1600" i="1" dirty="0" smtClean="0"/>
              <a:t>Monad</a:t>
            </a:r>
            <a:r>
              <a:rPr lang="en-US" sz="1600" dirty="0" smtClean="0"/>
              <a:t>, a traceable collection (like citations) of derivations, interruptions, innovations and imitations (a picture of society contained in each of us)</a:t>
            </a:r>
          </a:p>
          <a:p>
            <a:pPr marL="0" indent="0">
              <a:buNone/>
            </a:pPr>
            <a:endParaRPr lang="en-US" sz="1600" dirty="0" smtClean="0"/>
          </a:p>
          <a:p>
            <a:r>
              <a:rPr lang="en-US" sz="1600" dirty="0" smtClean="0"/>
              <a:t>“Impersonal </a:t>
            </a:r>
            <a:r>
              <a:rPr lang="en-US" sz="1600" dirty="0"/>
              <a:t>collective character" does not produce a behavior; it is itself produced by a </a:t>
            </a:r>
            <a:r>
              <a:rPr lang="en-US" sz="1600" dirty="0" smtClean="0"/>
              <a:t>behavior of multiple innovations, derivations, strivings that are followed by more.  </a:t>
            </a:r>
            <a:r>
              <a:rPr lang="en-US" sz="1600" dirty="0"/>
              <a:t>There is nothing more in the accumulation of traits than there is in the multiplicity of individual components</a:t>
            </a:r>
            <a:r>
              <a:rPr lang="en-US" sz="1600" dirty="0" smtClean="0"/>
              <a:t>.</a:t>
            </a:r>
          </a:p>
          <a:p>
            <a:pPr marL="0" indent="0">
              <a:buNone/>
            </a:pPr>
            <a:endParaRPr lang="en-US" sz="1600" dirty="0"/>
          </a:p>
          <a:p>
            <a:r>
              <a:rPr lang="en-US" sz="1600" i="1" dirty="0"/>
              <a:t>Laws of Imitation </a:t>
            </a:r>
            <a:r>
              <a:rPr lang="en-US" sz="1600" dirty="0"/>
              <a:t>(1890) - imitation is the epidemiology of ideas</a:t>
            </a:r>
            <a:r>
              <a:rPr lang="en-US" sz="1600" dirty="0" smtClean="0"/>
              <a:t>, “collective self.” It </a:t>
            </a:r>
            <a:r>
              <a:rPr lang="en-US" sz="1600" dirty="0"/>
              <a:t>is the nature of the individual agent to imitate others.  What we observe in individuals or aggregate are moments along a </a:t>
            </a:r>
            <a:r>
              <a:rPr lang="en-US" sz="1600" dirty="0" smtClean="0"/>
              <a:t>trajectory, </a:t>
            </a:r>
            <a:r>
              <a:rPr lang="en-US" sz="1600" dirty="0"/>
              <a:t>drawn </a:t>
            </a:r>
            <a:r>
              <a:rPr lang="en-US" sz="1600" dirty="0" smtClean="0"/>
              <a:t>by an observer, following </a:t>
            </a:r>
            <a:r>
              <a:rPr lang="en-US" sz="1600" dirty="0"/>
              <a:t>the fate of any giving </a:t>
            </a:r>
            <a:r>
              <a:rPr lang="en-US" sz="1600" i="1" dirty="0"/>
              <a:t>imitative ray</a:t>
            </a:r>
            <a:r>
              <a:rPr lang="en-US" sz="1600" dirty="0" smtClean="0"/>
              <a:t>.</a:t>
            </a:r>
          </a:p>
          <a:p>
            <a:endParaRPr lang="en-US" sz="1600" dirty="0" smtClean="0"/>
          </a:p>
        </p:txBody>
      </p:sp>
    </p:spTree>
    <p:extLst>
      <p:ext uri="{BB962C8B-B14F-4D97-AF65-F5344CB8AC3E}">
        <p14:creationId xmlns:p14="http://schemas.microsoft.com/office/powerpoint/2010/main" val="21430791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0510" y="75308"/>
            <a:ext cx="4403490" cy="6565205"/>
          </a:xfrm>
        </p:spPr>
        <p:txBody>
          <a:bodyPr>
            <a:noAutofit/>
          </a:bodyPr>
          <a:lstStyle/>
          <a:p>
            <a:pPr marL="0" indent="0">
              <a:buNone/>
            </a:pPr>
            <a:r>
              <a:rPr lang="en-US" sz="1400" b="1" dirty="0" smtClean="0">
                <a:solidFill>
                  <a:srgbClr val="000000"/>
                </a:solidFill>
              </a:rPr>
              <a:t>Bruno </a:t>
            </a:r>
            <a:r>
              <a:rPr lang="en-US" sz="1400" b="1" dirty="0" err="1" smtClean="0">
                <a:solidFill>
                  <a:srgbClr val="000000"/>
                </a:solidFill>
              </a:rPr>
              <a:t>Latour</a:t>
            </a:r>
            <a:r>
              <a:rPr lang="en-US" sz="1400" b="1" dirty="0" smtClean="0">
                <a:solidFill>
                  <a:srgbClr val="000000"/>
                </a:solidFill>
              </a:rPr>
              <a:t> (1947 - )</a:t>
            </a:r>
          </a:p>
          <a:p>
            <a:pPr marL="0" indent="0">
              <a:buNone/>
            </a:pPr>
            <a:r>
              <a:rPr lang="en-US" sz="1400" dirty="0" smtClean="0">
                <a:solidFill>
                  <a:srgbClr val="000000"/>
                </a:solidFill>
              </a:rPr>
              <a:t>French Sociologist, Anthropologist, Philosopher</a:t>
            </a:r>
            <a:endParaRPr lang="en-US" sz="1400" dirty="0">
              <a:solidFill>
                <a:srgbClr val="000000"/>
              </a:solidFill>
            </a:endParaRPr>
          </a:p>
          <a:p>
            <a:endParaRPr lang="en-US" sz="1400" dirty="0" smtClean="0"/>
          </a:p>
          <a:p>
            <a:r>
              <a:rPr lang="en-US" sz="1400" dirty="0" smtClean="0"/>
              <a:t>With </a:t>
            </a:r>
            <a:r>
              <a:rPr lang="en-US" sz="1400" dirty="0"/>
              <a:t>today’s digital technology, statistics can be generated </a:t>
            </a:r>
            <a:r>
              <a:rPr lang="en-US" sz="1400" dirty="0" smtClean="0"/>
              <a:t>instantly, while we use media or move through the city</a:t>
            </a:r>
            <a:endParaRPr lang="en-US" sz="1400" dirty="0"/>
          </a:p>
          <a:p>
            <a:endParaRPr lang="en-US" sz="1400" dirty="0"/>
          </a:p>
          <a:p>
            <a:r>
              <a:rPr lang="en-US" sz="1400" dirty="0" smtClean="0"/>
              <a:t>We live in an age when statistics enable us to follow a trajectory of some data about the social world the way we used to follow data about the natural world</a:t>
            </a:r>
            <a:endParaRPr lang="en-US" sz="1400" dirty="0"/>
          </a:p>
          <a:p>
            <a:endParaRPr lang="en-US" sz="1400" dirty="0"/>
          </a:p>
          <a:p>
            <a:r>
              <a:rPr lang="en-US" sz="1400" dirty="0" smtClean="0"/>
              <a:t>The </a:t>
            </a:r>
            <a:r>
              <a:rPr lang="en-US" sz="1400" dirty="0"/>
              <a:t>whole has lost its </a:t>
            </a:r>
            <a:r>
              <a:rPr lang="en-US" sz="1400" dirty="0" smtClean="0"/>
              <a:t>privileged </a:t>
            </a:r>
            <a:r>
              <a:rPr lang="en-US" sz="1400" dirty="0"/>
              <a:t>status; we can produce out of the same data points, as many aggregates as we see fit, while reverting back again to the individual </a:t>
            </a:r>
            <a:r>
              <a:rPr lang="en-US" sz="1400" dirty="0" smtClean="0"/>
              <a:t>components</a:t>
            </a:r>
            <a:endParaRPr lang="en-US" sz="1400" dirty="0"/>
          </a:p>
          <a:p>
            <a:endParaRPr lang="en-US" sz="1400" dirty="0" smtClean="0"/>
          </a:p>
          <a:p>
            <a:r>
              <a:rPr lang="en-US" sz="1400" dirty="0" smtClean="0"/>
              <a:t>The </a:t>
            </a:r>
            <a:r>
              <a:rPr lang="en-US" sz="1400" dirty="0" err="1" smtClean="0"/>
              <a:t>Imitaive</a:t>
            </a:r>
            <a:r>
              <a:rPr lang="en-US" sz="1400" dirty="0" smtClean="0"/>
              <a:t> </a:t>
            </a:r>
            <a:r>
              <a:rPr lang="en-US" sz="1400" dirty="0"/>
              <a:t>R</a:t>
            </a:r>
            <a:r>
              <a:rPr lang="en-US" sz="1400" dirty="0" smtClean="0"/>
              <a:t>ay has displaced </a:t>
            </a:r>
            <a:r>
              <a:rPr lang="en-US" sz="1400" dirty="0"/>
              <a:t>the individual element as well as the structural whole - this is why </a:t>
            </a:r>
            <a:r>
              <a:rPr lang="en-US" sz="1400" dirty="0" err="1"/>
              <a:t>Tarde's</a:t>
            </a:r>
            <a:r>
              <a:rPr lang="en-US" sz="1400" dirty="0"/>
              <a:t> ideas seem current today </a:t>
            </a:r>
            <a:endParaRPr lang="en-US" sz="1400" dirty="0" smtClean="0"/>
          </a:p>
          <a:p>
            <a:pPr marL="0" indent="0">
              <a:buNone/>
            </a:pPr>
            <a:endParaRPr lang="en-US" sz="1400" dirty="0" smtClean="0"/>
          </a:p>
          <a:p>
            <a:r>
              <a:rPr lang="en-US" sz="1400" dirty="0"/>
              <a:t>To follow those “imitative rays” (actor-networks) is to encounter individual innovations (derivations) followed by more and more of the </a:t>
            </a:r>
            <a:r>
              <a:rPr lang="en-US" sz="1400" dirty="0" smtClean="0"/>
              <a:t>same; therefore </a:t>
            </a:r>
            <a:r>
              <a:rPr lang="en-US" sz="1400" dirty="0"/>
              <a:t>locate an </a:t>
            </a:r>
            <a:r>
              <a:rPr lang="en-US" sz="1400" dirty="0" smtClean="0"/>
              <a:t>element </a:t>
            </a:r>
            <a:r>
              <a:rPr lang="en-US" sz="1400" dirty="0"/>
              <a:t>of </a:t>
            </a:r>
            <a:r>
              <a:rPr lang="en-US" sz="1400" dirty="0" smtClean="0"/>
              <a:t>society</a:t>
            </a:r>
          </a:p>
          <a:p>
            <a:pPr marL="0" indent="0">
              <a:buNone/>
            </a:pPr>
            <a:endParaRPr lang="en-US" sz="1400" dirty="0" smtClean="0"/>
          </a:p>
          <a:p>
            <a:r>
              <a:rPr lang="en-US" sz="1400" dirty="0"/>
              <a:t>Science is in and of the world, it does not hang over the world from the outside, it performs the social together with all of </a:t>
            </a:r>
            <a:r>
              <a:rPr lang="en-US" sz="1400" dirty="0" smtClean="0"/>
              <a:t>the other </a:t>
            </a:r>
            <a:r>
              <a:rPr lang="en-US" sz="1400" dirty="0"/>
              <a:t>actors</a:t>
            </a:r>
          </a:p>
          <a:p>
            <a:endParaRPr lang="en-US" sz="1400" dirty="0"/>
          </a:p>
          <a:p>
            <a:endParaRPr lang="en-US" sz="1400" dirty="0">
              <a:solidFill>
                <a:srgbClr val="000000"/>
              </a:solidFill>
            </a:endParaRPr>
          </a:p>
        </p:txBody>
      </p:sp>
      <p:pic>
        <p:nvPicPr>
          <p:cNvPr id="4" name="Picture 3" descr="Bruno-Latour-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7588"/>
            <a:ext cx="4740510" cy="4777353"/>
          </a:xfrm>
          <a:prstGeom prst="rect">
            <a:avLst/>
          </a:prstGeom>
        </p:spPr>
      </p:pic>
    </p:spTree>
    <p:extLst>
      <p:ext uri="{BB962C8B-B14F-4D97-AF65-F5344CB8AC3E}">
        <p14:creationId xmlns:p14="http://schemas.microsoft.com/office/powerpoint/2010/main" val="125510189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824" y="4091484"/>
            <a:ext cx="8680822" cy="2305243"/>
          </a:xfrm>
        </p:spPr>
        <p:txBody>
          <a:bodyPr>
            <a:noAutofit/>
          </a:bodyPr>
          <a:lstStyle/>
          <a:p>
            <a:pPr algn="l"/>
            <a:r>
              <a:rPr lang="en-US" sz="1600" b="1" dirty="0" smtClean="0"/>
              <a:t>Ian Cheney and Curt Ellis</a:t>
            </a:r>
            <a:r>
              <a:rPr lang="en-US" sz="1600" dirty="0" smtClean="0"/>
              <a:t>, best friends from college on the east coast, move to the heartland to learn where their food comes from. With the help of friendly neighbors, genetically modified seeds, and powerful herbicides, they plant and grow a bumper crop of America’s most-productive, most-subsidized grain on one acre of Iowa soil. But when they try to follow their pile of corn into the food system, what they find raises troubling questions about how we eat—and how we farm.</a:t>
            </a:r>
            <a:br>
              <a:rPr lang="en-US" sz="1600" dirty="0" smtClean="0"/>
            </a:br>
            <a:r>
              <a:rPr lang="en-US" sz="1600" dirty="0"/>
              <a:t/>
            </a:r>
            <a:br>
              <a:rPr lang="en-US" sz="1600" dirty="0"/>
            </a:br>
            <a:r>
              <a:rPr lang="en-US" sz="1600" dirty="0"/>
              <a:t>1</a:t>
            </a:r>
            <a:r>
              <a:rPr lang="en-US" sz="1600" dirty="0" smtClean="0"/>
              <a:t>. </a:t>
            </a:r>
            <a:r>
              <a:rPr lang="en-US" sz="1600" dirty="0" smtClean="0"/>
              <a:t>reveals broader structure of global food through intimacy with one acre</a:t>
            </a:r>
            <a:r>
              <a:rPr lang="en-US" sz="1600"/>
              <a:t/>
            </a:r>
            <a:br>
              <a:rPr lang="en-US" sz="1600"/>
            </a:br>
            <a:r>
              <a:rPr lang="en-US" sz="1600" dirty="0"/>
              <a:t>2</a:t>
            </a:r>
            <a:r>
              <a:rPr lang="en-US" sz="1600" smtClean="0"/>
              <a:t>. </a:t>
            </a:r>
            <a:r>
              <a:rPr lang="en-US" sz="1600" dirty="0" smtClean="0"/>
              <a:t>the filmmakers themselves are the </a:t>
            </a:r>
            <a:r>
              <a:rPr lang="en-US" sz="1600" i="1" dirty="0" smtClean="0"/>
              <a:t>Monads</a:t>
            </a:r>
            <a:endParaRPr lang="en-US" sz="1600" i="1" dirty="0"/>
          </a:p>
        </p:txBody>
      </p:sp>
      <p:pic>
        <p:nvPicPr>
          <p:cNvPr id="4" name="Content Placeholder 3" descr="qkhqsz.jpg"/>
          <p:cNvPicPr>
            <a:picLocks noGrp="1" noChangeAspect="1"/>
          </p:cNvPicPr>
          <p:nvPr>
            <p:ph idx="1"/>
          </p:nvPr>
        </p:nvPicPr>
        <p:blipFill>
          <a:blip r:embed="rId2">
            <a:extLst>
              <a:ext uri="{28A0092B-C50C-407E-A947-70E740481C1C}">
                <a14:useLocalDpi xmlns:a14="http://schemas.microsoft.com/office/drawing/2010/main" val="0"/>
              </a:ext>
            </a:extLst>
          </a:blip>
          <a:srcRect t="8708" b="8708"/>
          <a:stretch>
            <a:fillRect/>
          </a:stretch>
        </p:blipFill>
        <p:spPr>
          <a:xfrm>
            <a:off x="0" y="179294"/>
            <a:ext cx="6753412" cy="3714116"/>
          </a:xfrm>
        </p:spPr>
      </p:pic>
    </p:spTree>
    <p:extLst>
      <p:ext uri="{BB962C8B-B14F-4D97-AF65-F5344CB8AC3E}">
        <p14:creationId xmlns:p14="http://schemas.microsoft.com/office/powerpoint/2010/main" val="4891599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368</TotalTime>
  <Words>917</Words>
  <Application>Microsoft Macintosh PowerPoint</Application>
  <PresentationFormat>On-screen Show (4:3)</PresentationFormat>
  <Paragraphs>53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Three French Men and Two Americans</vt:lpstr>
      <vt:lpstr>David Émile Durkheim (1858 – 1917) was a French sociologist and philosopher. He formally established the academic discipline and, with Marx and Weber, is cited as the father of modern social science.</vt:lpstr>
      <vt:lpstr>PowerPoint Presentation</vt:lpstr>
      <vt:lpstr>PowerPoint Presentation</vt:lpstr>
      <vt:lpstr>PowerPoint Presentation</vt:lpstr>
      <vt:lpstr>PowerPoint Presentation</vt:lpstr>
      <vt:lpstr>PowerPoint Presentation</vt:lpstr>
      <vt:lpstr>Ian Cheney and Curt Ellis, best friends from college on the east coast, move to the heartland to learn where their food comes from. With the help of friendly neighbors, genetically modified seeds, and powerful herbicides, they plant and grow a bumper crop of America’s most-productive, most-subsidized grain on one acre of Iowa soil. But when they try to follow their pile of corn into the food system, what they find raises troubling questions about how we eat—and how we farm.  1. reveals broader structure of global food through intimacy with one acre 2. the filmmakers themselves are the Monads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Ruth  Dusseault</dc:creator>
  <cp:lastModifiedBy>Ruth Dusseault</cp:lastModifiedBy>
  <cp:revision>95</cp:revision>
  <dcterms:created xsi:type="dcterms:W3CDTF">2014-03-04T16:27:42Z</dcterms:created>
  <dcterms:modified xsi:type="dcterms:W3CDTF">2016-07-22T19:15:27Z</dcterms:modified>
</cp:coreProperties>
</file>